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57" r:id="rId5"/>
    <p:sldId id="258" r:id="rId6"/>
    <p:sldId id="260" r:id="rId7"/>
    <p:sldId id="266" r:id="rId8"/>
    <p:sldId id="325" r:id="rId9"/>
    <p:sldId id="317" r:id="rId10"/>
    <p:sldId id="267" r:id="rId11"/>
    <p:sldId id="268" r:id="rId12"/>
    <p:sldId id="344" r:id="rId13"/>
    <p:sldId id="338" r:id="rId14"/>
    <p:sldId id="314" r:id="rId15"/>
    <p:sldId id="343" r:id="rId16"/>
    <p:sldId id="339" r:id="rId17"/>
    <p:sldId id="340" r:id="rId18"/>
    <p:sldId id="341" r:id="rId19"/>
    <p:sldId id="342" r:id="rId20"/>
    <p:sldId id="300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79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859DB8-B395-ADD5-BE9A-F44F1141DD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47710D-E75E-C110-4909-100DE44B2A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DD7F0-2578-488D-9F24-D5FF63B69B39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17285C-1546-E7CC-A42F-8C5CFCB832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60481B-7659-AAA6-2603-0B44C9CE9D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D4394-D957-410A-81D0-D3D3D3461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723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A3687C-3E24-4BEF-B380-789756AF980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E0E6A2E-F7CF-4ABC-A471-90E6E224B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480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985615" y="4671682"/>
            <a:ext cx="5504838" cy="4350762"/>
          </a:xfrm>
          <a:prstGeom prst="rect">
            <a:avLst/>
          </a:prstGeom>
        </p:spPr>
        <p:txBody>
          <a:bodyPr spcFirstLastPara="1" wrap="square" lIns="97650" tIns="48825" rIns="97650" bIns="48825" anchor="t" anchorCtr="0">
            <a:noAutofit/>
          </a:bodyPr>
          <a:lstStyle/>
          <a:p>
            <a:pPr>
              <a:spcBef>
                <a:spcPts val="383"/>
              </a:spcBef>
            </a:pPr>
            <a:endParaRPr/>
          </a:p>
        </p:txBody>
      </p:sp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723900"/>
            <a:ext cx="6589713" cy="3706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3569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E6A2E-F7CF-4ABC-A471-90E6E224BF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45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E6A2E-F7CF-4ABC-A471-90E6E224BF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29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7:notes"/>
          <p:cNvSpPr txBox="1">
            <a:spLocks noGrp="1"/>
          </p:cNvSpPr>
          <p:nvPr>
            <p:ph type="body" idx="1"/>
          </p:nvPr>
        </p:nvSpPr>
        <p:spPr>
          <a:xfrm>
            <a:off x="985615" y="4671682"/>
            <a:ext cx="5504838" cy="4350762"/>
          </a:xfrm>
          <a:prstGeom prst="rect">
            <a:avLst/>
          </a:prstGeom>
        </p:spPr>
        <p:txBody>
          <a:bodyPr spcFirstLastPara="1" wrap="square" lIns="97650" tIns="48825" rIns="97650" bIns="48825" anchor="t" anchorCtr="0">
            <a:noAutofit/>
          </a:bodyPr>
          <a:lstStyle/>
          <a:p>
            <a:pPr>
              <a:spcBef>
                <a:spcPts val="383"/>
              </a:spcBef>
            </a:pPr>
            <a:endParaRPr/>
          </a:p>
        </p:txBody>
      </p:sp>
      <p:sp>
        <p:nvSpPr>
          <p:cNvPr id="401" name="Google Shape;40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723900"/>
            <a:ext cx="6589713" cy="37068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8101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body" idx="1"/>
          </p:nvPr>
        </p:nvSpPr>
        <p:spPr>
          <a:xfrm>
            <a:off x="4456322" y="1367085"/>
            <a:ext cx="7735677" cy="92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3520"/>
              <a:buNone/>
              <a:defRPr sz="4400">
                <a:solidFill>
                  <a:srgbClr val="1A1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004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■"/>
              <a:defRPr/>
            </a:lvl2pPr>
            <a:lvl3pPr marL="1371600" lvl="2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■"/>
              <a:defRPr/>
            </a:lvl3pPr>
            <a:lvl4pPr marL="1828800" lvl="3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■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body" idx="2"/>
          </p:nvPr>
        </p:nvSpPr>
        <p:spPr>
          <a:xfrm>
            <a:off x="7591826" y="4489851"/>
            <a:ext cx="4530324" cy="155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1pPr>
            <a:lvl2pPr marL="914400" lvl="1" indent="-32004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■"/>
              <a:defRPr/>
            </a:lvl2pPr>
            <a:lvl3pPr marL="1371600" lvl="2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■"/>
              <a:defRPr/>
            </a:lvl3pPr>
            <a:lvl4pPr marL="1828800" lvl="3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■"/>
              <a:defRPr/>
            </a:lvl4pPr>
            <a:lvl5pPr marL="2286000" lvl="4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2" name="Google Shape;22;p29"/>
          <p:cNvSpPr/>
          <p:nvPr/>
        </p:nvSpPr>
        <p:spPr>
          <a:xfrm>
            <a:off x="0" y="0"/>
            <a:ext cx="1085850" cy="9810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9"/>
          <p:cNvSpPr/>
          <p:nvPr/>
        </p:nvSpPr>
        <p:spPr>
          <a:xfrm>
            <a:off x="-12700" y="182880"/>
            <a:ext cx="12204700" cy="677108"/>
          </a:xfrm>
          <a:prstGeom prst="rect">
            <a:avLst/>
          </a:prstGeom>
          <a:noFill/>
          <a:ln>
            <a:noFill/>
          </a:ln>
          <a:effectLst>
            <a:outerShdw dist="35560" dir="2700000" algn="ctr" rotWithShape="0">
              <a:srgbClr val="C0C0C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ahoma"/>
              <a:buNone/>
            </a:pPr>
            <a:r>
              <a:rPr lang="en-US" sz="3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Air Force Installation &amp; Mission Support Center</a:t>
            </a:r>
            <a:endParaRPr sz="3800" b="1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3" y="1280413"/>
            <a:ext cx="4102224" cy="496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6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ad aligned to screens">
  <p:cSld name="Quad aligned to scree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4"/>
          <p:cNvSpPr txBox="1">
            <a:spLocks noGrp="1"/>
          </p:cNvSpPr>
          <p:nvPr>
            <p:ph type="body" idx="1"/>
          </p:nvPr>
        </p:nvSpPr>
        <p:spPr>
          <a:xfrm>
            <a:off x="155448" y="3529150"/>
            <a:ext cx="5852160" cy="2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151C77"/>
              </a:buClr>
              <a:buSzPts val="2240"/>
              <a:buFont typeface="Noto Sans Symbols"/>
              <a:buChar char="■"/>
              <a:defRPr/>
            </a:lvl1pPr>
            <a:lvl2pPr marL="914400" marR="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1C77"/>
              </a:buClr>
              <a:buSzPts val="1920"/>
              <a:buFont typeface="Noto Sans Symbols"/>
              <a:buChar char="■"/>
              <a:defRPr/>
            </a:lvl2pPr>
            <a:lvl3pPr marL="1371600" marR="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/>
            </a:lvl3pPr>
            <a:lvl4pPr marL="1828800" marR="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/>
            </a:lvl4pPr>
            <a:lvl5pPr marL="2286000" marR="0" lvl="4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body" idx="2"/>
          </p:nvPr>
        </p:nvSpPr>
        <p:spPr>
          <a:xfrm>
            <a:off x="6230868" y="3529150"/>
            <a:ext cx="5852160" cy="2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151C77"/>
              </a:buClr>
              <a:buSzPts val="2240"/>
              <a:buFont typeface="Noto Sans Symbols"/>
              <a:buChar char="■"/>
              <a:defRPr/>
            </a:lvl1pPr>
            <a:lvl2pPr marL="914400" marR="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1C77"/>
              </a:buClr>
              <a:buSzPts val="1920"/>
              <a:buFont typeface="Noto Sans Symbols"/>
              <a:buChar char="■"/>
              <a:defRPr/>
            </a:lvl2pPr>
            <a:lvl3pPr marL="1371600" marR="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/>
            </a:lvl3pPr>
            <a:lvl4pPr marL="1828800" marR="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/>
            </a:lvl4pPr>
            <a:lvl5pPr marL="2286000" marR="0" lvl="4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cxnSp>
        <p:nvCxnSpPr>
          <p:cNvPr id="73" name="Google Shape;73;p34"/>
          <p:cNvCxnSpPr/>
          <p:nvPr/>
        </p:nvCxnSpPr>
        <p:spPr>
          <a:xfrm rot="10800000">
            <a:off x="-66675" y="3429000"/>
            <a:ext cx="12258678" cy="0"/>
          </a:xfrm>
          <a:prstGeom prst="straightConnector1">
            <a:avLst/>
          </a:prstGeom>
          <a:noFill/>
          <a:ln w="57150" cap="flat" cmpd="sng">
            <a:solidFill>
              <a:srgbClr val="1A159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74" name="Google Shape;74;p34"/>
          <p:cNvCxnSpPr/>
          <p:nvPr/>
        </p:nvCxnSpPr>
        <p:spPr>
          <a:xfrm rot="10800000">
            <a:off x="6096000" y="1126331"/>
            <a:ext cx="0" cy="5250658"/>
          </a:xfrm>
          <a:prstGeom prst="straightConnector1">
            <a:avLst/>
          </a:prstGeom>
          <a:noFill/>
          <a:ln w="57150" cap="flat" cmpd="sng">
            <a:solidFill>
              <a:srgbClr val="1A159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75" name="Google Shape;75;p34"/>
          <p:cNvSpPr txBox="1">
            <a:spLocks noGrp="1"/>
          </p:cNvSpPr>
          <p:nvPr>
            <p:ph type="title"/>
          </p:nvPr>
        </p:nvSpPr>
        <p:spPr>
          <a:xfrm>
            <a:off x="1371600" y="91440"/>
            <a:ext cx="950976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i="1">
                <a:solidFill>
                  <a:srgbClr val="1A1596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body" idx="3"/>
          </p:nvPr>
        </p:nvSpPr>
        <p:spPr>
          <a:xfrm>
            <a:off x="155448" y="1198486"/>
            <a:ext cx="5852160" cy="2130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151C77"/>
              </a:buClr>
              <a:buSzPts val="2240"/>
              <a:buFont typeface="Noto Sans Symbols"/>
              <a:buChar char="■"/>
              <a:defRPr/>
            </a:lvl1pPr>
            <a:lvl2pPr marL="914400" marR="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1C77"/>
              </a:buClr>
              <a:buSzPts val="1920"/>
              <a:buFont typeface="Noto Sans Symbols"/>
              <a:buChar char="■"/>
              <a:defRPr/>
            </a:lvl2pPr>
            <a:lvl3pPr marL="1371600" marR="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/>
            </a:lvl3pPr>
            <a:lvl4pPr marL="1828800" marR="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/>
            </a:lvl4pPr>
            <a:lvl5pPr marL="2286000" marR="0" lvl="4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body" idx="4"/>
          </p:nvPr>
        </p:nvSpPr>
        <p:spPr>
          <a:xfrm>
            <a:off x="6230868" y="1198486"/>
            <a:ext cx="5852160" cy="2130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151C77"/>
              </a:buClr>
              <a:buSzPts val="2240"/>
              <a:buFont typeface="Noto Sans Symbols"/>
              <a:buChar char="■"/>
              <a:defRPr/>
            </a:lvl1pPr>
            <a:lvl2pPr marL="914400" marR="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1C77"/>
              </a:buClr>
              <a:buSzPts val="1920"/>
              <a:buFont typeface="Noto Sans Symbols"/>
              <a:buChar char="■"/>
              <a:defRPr/>
            </a:lvl2pPr>
            <a:lvl3pPr marL="1371600" marR="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/>
            </a:lvl3pPr>
            <a:lvl4pPr marL="1828800" marR="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/>
            </a:lvl4pPr>
            <a:lvl5pPr marL="2286000" marR="0" lvl="4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 txBox="1">
            <a:spLocks noGrp="1"/>
          </p:cNvSpPr>
          <p:nvPr>
            <p:ph type="body" idx="5"/>
          </p:nvPr>
        </p:nvSpPr>
        <p:spPr>
          <a:xfrm>
            <a:off x="9563100" y="6438900"/>
            <a:ext cx="262890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000" b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800"/>
              <a:buNone/>
              <a:defRPr sz="1000" b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800"/>
              <a:buNone/>
              <a:defRPr sz="1000" b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800"/>
              <a:buNone/>
              <a:defRPr sz="1000" b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000" b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422" y="91437"/>
            <a:ext cx="925411" cy="9137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2" y="91439"/>
            <a:ext cx="927463" cy="9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7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i Chart">
  <p:cSld name="Tri Char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 txBox="1">
            <a:spLocks noGrp="1"/>
          </p:cNvSpPr>
          <p:nvPr>
            <p:ph type="body" idx="1"/>
          </p:nvPr>
        </p:nvSpPr>
        <p:spPr>
          <a:xfrm>
            <a:off x="76200" y="1188720"/>
            <a:ext cx="12039599" cy="128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151C77"/>
              </a:buClr>
              <a:buSzPts val="1440"/>
              <a:buFont typeface="Noto Sans Symbols"/>
              <a:buChar char="■"/>
              <a:defRPr sz="1800"/>
            </a:lvl1pPr>
            <a:lvl2pPr marL="914400" marR="0" lvl="1" indent="-32004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151C77"/>
              </a:buClr>
              <a:buSzPts val="1440"/>
              <a:buFont typeface="Noto Sans Symbols"/>
              <a:buChar char="■"/>
              <a:defRPr sz="1800"/>
            </a:lvl2pPr>
            <a:lvl3pPr marL="1371600" marR="0" lvl="2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151C77"/>
              </a:buClr>
              <a:buSzPts val="1440"/>
              <a:buFont typeface="Noto Sans Symbols"/>
              <a:buChar char="■"/>
              <a:defRPr sz="1800"/>
            </a:lvl3pPr>
            <a:lvl4pPr marL="1828800" marR="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None/>
              <a:defRPr/>
            </a:lvl4pPr>
            <a:lvl5pPr marL="2286000" marR="0" lvl="4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body" idx="2"/>
          </p:nvPr>
        </p:nvSpPr>
        <p:spPr>
          <a:xfrm>
            <a:off x="88900" y="2647575"/>
            <a:ext cx="5867763" cy="3471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151C77"/>
              </a:buClr>
              <a:buSzPts val="2240"/>
              <a:buFont typeface="Noto Sans Symbols"/>
              <a:buChar char="■"/>
              <a:defRPr/>
            </a:lvl1pPr>
            <a:lvl2pPr marL="914400" marR="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1C77"/>
              </a:buClr>
              <a:buSzPts val="1920"/>
              <a:buFont typeface="Noto Sans Symbols"/>
              <a:buChar char="■"/>
              <a:defRPr/>
            </a:lvl2pPr>
            <a:lvl3pPr marL="1371600" marR="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/>
            </a:lvl3pPr>
            <a:lvl4pPr marL="1828800" marR="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/>
            </a:lvl4pPr>
            <a:lvl5pPr marL="2286000" marR="0" lvl="4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4" name="Google Shape;84;p35"/>
          <p:cNvSpPr txBox="1">
            <a:spLocks noGrp="1"/>
          </p:cNvSpPr>
          <p:nvPr>
            <p:ph type="body" idx="3"/>
          </p:nvPr>
        </p:nvSpPr>
        <p:spPr>
          <a:xfrm>
            <a:off x="6248044" y="2647573"/>
            <a:ext cx="5880455" cy="347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151C77"/>
              </a:buClr>
              <a:buSzPts val="2240"/>
              <a:buFont typeface="Noto Sans Symbols"/>
              <a:buChar char="■"/>
              <a:defRPr/>
            </a:lvl1pPr>
            <a:lvl2pPr marL="914400" marR="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1C77"/>
              </a:buClr>
              <a:buSzPts val="1920"/>
              <a:buFont typeface="Noto Sans Symbols"/>
              <a:buChar char="■"/>
              <a:defRPr/>
            </a:lvl2pPr>
            <a:lvl3pPr marL="1371600" marR="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/>
            </a:lvl3pPr>
            <a:lvl4pPr marL="1828800" marR="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/>
            </a:lvl4pPr>
            <a:lvl5pPr marL="2286000" marR="0" lvl="4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cxnSp>
        <p:nvCxnSpPr>
          <p:cNvPr id="85" name="Google Shape;85;p35"/>
          <p:cNvCxnSpPr/>
          <p:nvPr/>
        </p:nvCxnSpPr>
        <p:spPr>
          <a:xfrm rot="10800000">
            <a:off x="-66675" y="2560320"/>
            <a:ext cx="12258675" cy="0"/>
          </a:xfrm>
          <a:prstGeom prst="straightConnector1">
            <a:avLst/>
          </a:prstGeom>
          <a:noFill/>
          <a:ln w="57150" cap="flat" cmpd="sng">
            <a:solidFill>
              <a:srgbClr val="1A159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86" name="Google Shape;86;p35"/>
          <p:cNvCxnSpPr/>
          <p:nvPr/>
        </p:nvCxnSpPr>
        <p:spPr>
          <a:xfrm rot="10800000">
            <a:off x="6096000" y="2560320"/>
            <a:ext cx="0" cy="3831688"/>
          </a:xfrm>
          <a:prstGeom prst="straightConnector1">
            <a:avLst/>
          </a:prstGeom>
          <a:noFill/>
          <a:ln w="57150" cap="flat" cmpd="sng">
            <a:solidFill>
              <a:srgbClr val="1A159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87" name="Google Shape;87;p35"/>
          <p:cNvSpPr txBox="1">
            <a:spLocks noGrp="1"/>
          </p:cNvSpPr>
          <p:nvPr>
            <p:ph type="title"/>
          </p:nvPr>
        </p:nvSpPr>
        <p:spPr>
          <a:xfrm>
            <a:off x="1371600" y="91440"/>
            <a:ext cx="950976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i="1">
                <a:solidFill>
                  <a:srgbClr val="1A1596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4"/>
          </p:nvPr>
        </p:nvSpPr>
        <p:spPr>
          <a:xfrm>
            <a:off x="9563100" y="6438900"/>
            <a:ext cx="262890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000" b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800"/>
              <a:buNone/>
              <a:defRPr sz="1000" b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800"/>
              <a:buNone/>
              <a:defRPr sz="1000" b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800"/>
              <a:buNone/>
              <a:defRPr sz="1000" b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000" b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2" y="91439"/>
            <a:ext cx="927463" cy="9137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422" y="91437"/>
            <a:ext cx="925411" cy="9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22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Side Captions">
  <p:cSld name="Content with Side Captio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6"/>
          <p:cNvSpPr txBox="1">
            <a:spLocks noGrp="1"/>
          </p:cNvSpPr>
          <p:nvPr>
            <p:ph type="body" idx="1"/>
          </p:nvPr>
        </p:nvSpPr>
        <p:spPr>
          <a:xfrm>
            <a:off x="4273062" y="1188719"/>
            <a:ext cx="7684475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51C77"/>
              </a:buClr>
              <a:buSzPts val="2560"/>
              <a:buFont typeface="Noto Sans Symbols"/>
              <a:buChar char="■"/>
              <a:defRPr sz="3200"/>
            </a:lvl1pPr>
            <a:lvl2pPr marL="914400" marR="0" lvl="1" indent="-37084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51C77"/>
              </a:buClr>
              <a:buSzPts val="2240"/>
              <a:buFont typeface="Noto Sans Symbols"/>
              <a:buChar char="■"/>
              <a:defRPr sz="2800"/>
            </a:lvl2pPr>
            <a:lvl3pPr marL="1371600" marR="0" lvl="2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1C77"/>
              </a:buClr>
              <a:buSzPts val="1920"/>
              <a:buFont typeface="Noto Sans Symbols"/>
              <a:buChar char="■"/>
              <a:defRPr sz="2400"/>
            </a:lvl3pPr>
            <a:lvl4pPr marL="1828800" marR="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 sz="2000"/>
            </a:lvl4pPr>
            <a:lvl5pPr marL="2286000" marR="0" lvl="4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93" name="Google Shape;93;p36"/>
          <p:cNvSpPr txBox="1">
            <a:spLocks noGrp="1"/>
          </p:cNvSpPr>
          <p:nvPr>
            <p:ph type="body" idx="2"/>
          </p:nvPr>
        </p:nvSpPr>
        <p:spPr>
          <a:xfrm>
            <a:off x="155448" y="2180492"/>
            <a:ext cx="4011084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94" name="Google Shape;94;p36"/>
          <p:cNvSpPr txBox="1">
            <a:spLocks noGrp="1"/>
          </p:cNvSpPr>
          <p:nvPr>
            <p:ph type="title"/>
          </p:nvPr>
        </p:nvSpPr>
        <p:spPr>
          <a:xfrm>
            <a:off x="1642533" y="90761"/>
            <a:ext cx="950976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i="1">
                <a:solidFill>
                  <a:srgbClr val="1A1596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3"/>
          </p:nvPr>
        </p:nvSpPr>
        <p:spPr>
          <a:xfrm>
            <a:off x="155448" y="1188720"/>
            <a:ext cx="401108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body" idx="4"/>
          </p:nvPr>
        </p:nvSpPr>
        <p:spPr>
          <a:xfrm>
            <a:off x="9563100" y="6438900"/>
            <a:ext cx="262890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000" b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800"/>
              <a:buNone/>
              <a:defRPr sz="1000" b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800"/>
              <a:buNone/>
              <a:defRPr sz="1000" b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800"/>
              <a:buNone/>
              <a:defRPr sz="1000" b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000" b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2" y="91439"/>
            <a:ext cx="927463" cy="9137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422" y="91437"/>
            <a:ext cx="925411" cy="9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7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>
            <a:spLocks noGrp="1"/>
          </p:cNvSpPr>
          <p:nvPr>
            <p:ph type="pic" idx="2"/>
          </p:nvPr>
        </p:nvSpPr>
        <p:spPr>
          <a:xfrm>
            <a:off x="152400" y="1188720"/>
            <a:ext cx="11887200" cy="3766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51C77"/>
              </a:buClr>
              <a:buSzPts val="2560"/>
              <a:buFont typeface="Noto Sans Symbols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151C77"/>
              </a:buClr>
              <a:buSzPts val="2240"/>
              <a:buFont typeface="Noto Sans Symbols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1C77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>
            <a:off x="152400" y="5737650"/>
            <a:ext cx="11887200" cy="54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title"/>
          </p:nvPr>
        </p:nvSpPr>
        <p:spPr>
          <a:xfrm>
            <a:off x="1371600" y="91440"/>
            <a:ext cx="950976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i="1">
                <a:solidFill>
                  <a:srgbClr val="1A1596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body" idx="3"/>
          </p:nvPr>
        </p:nvSpPr>
        <p:spPr>
          <a:xfrm>
            <a:off x="152400" y="5023544"/>
            <a:ext cx="11887200" cy="66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body" idx="4"/>
          </p:nvPr>
        </p:nvSpPr>
        <p:spPr>
          <a:xfrm>
            <a:off x="9563100" y="6438900"/>
            <a:ext cx="2628900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000" b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800"/>
              <a:buNone/>
              <a:defRPr sz="1000" b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800"/>
              <a:buNone/>
              <a:defRPr sz="1000" b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800"/>
              <a:buNone/>
              <a:defRPr sz="1000" b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000" b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2" y="91439"/>
            <a:ext cx="927463" cy="9137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422" y="91437"/>
            <a:ext cx="925411" cy="9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2400" y="1188720"/>
            <a:ext cx="118872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688975" marR="0" lvl="1" indent="-282575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027113" marR="0" lvl="2" indent="-223838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>
                <a:solidFill>
                  <a:srgbClr val="1A159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9563100" y="6438900"/>
            <a:ext cx="2628900" cy="200025"/>
          </a:xfrm>
        </p:spPr>
        <p:txBody>
          <a:bodyPr anchor="ctr" anchorCtr="0"/>
          <a:lstStyle>
            <a:lvl1pPr marL="0" indent="0" algn="r">
              <a:buNone/>
              <a:defRPr sz="10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  <a:lvl2pPr marL="406400" indent="0">
              <a:buNone/>
              <a:defRPr sz="10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2pPr>
            <a:lvl3pPr marL="803275" indent="0">
              <a:buNone/>
              <a:defRPr sz="10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3pPr>
            <a:lvl4pPr marL="1371600" indent="0">
              <a:buNone/>
              <a:defRPr sz="10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4pPr>
            <a:lvl5pPr marL="1828800" indent="0">
              <a:buNone/>
              <a:defRPr sz="10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OPR: Office Symbol (DD </a:t>
            </a:r>
            <a:r>
              <a:rPr lang="en-US" err="1"/>
              <a:t>Mmm</a:t>
            </a:r>
            <a:r>
              <a:rPr lang="en-US"/>
              <a:t> YY)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2" y="91439"/>
            <a:ext cx="927463" cy="9137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422" y="91437"/>
            <a:ext cx="925411" cy="91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4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riefing END" type="blank">
  <p:cSld name="Briefing END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2496095" y="958816"/>
            <a:ext cx="7386608" cy="5111447"/>
            <a:chOff x="2496095" y="958816"/>
            <a:chExt cx="7386608" cy="5111447"/>
          </a:xfrm>
        </p:grpSpPr>
        <p:sp>
          <p:nvSpPr>
            <p:cNvPr id="33" name="bk object 22"/>
            <p:cNvSpPr/>
            <p:nvPr userDrawn="1"/>
          </p:nvSpPr>
          <p:spPr>
            <a:xfrm>
              <a:off x="2698787" y="1922747"/>
              <a:ext cx="967740" cy="9677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bk object 16"/>
            <p:cNvSpPr/>
            <p:nvPr userDrawn="1"/>
          </p:nvSpPr>
          <p:spPr>
            <a:xfrm>
              <a:off x="6670330" y="3541997"/>
              <a:ext cx="1857755" cy="18287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bk object 17"/>
            <p:cNvSpPr/>
            <p:nvPr userDrawn="1"/>
          </p:nvSpPr>
          <p:spPr>
            <a:xfrm>
              <a:off x="6609371" y="1508982"/>
              <a:ext cx="1853183" cy="1828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bk object 18"/>
            <p:cNvSpPr/>
            <p:nvPr userDrawn="1"/>
          </p:nvSpPr>
          <p:spPr>
            <a:xfrm>
              <a:off x="3762539" y="1504410"/>
              <a:ext cx="1844039" cy="18288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bk object 19"/>
            <p:cNvSpPr/>
            <p:nvPr userDrawn="1"/>
          </p:nvSpPr>
          <p:spPr>
            <a:xfrm>
              <a:off x="3701579" y="3519138"/>
              <a:ext cx="1938527" cy="18288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bk object 20"/>
            <p:cNvSpPr/>
            <p:nvPr userDrawn="1"/>
          </p:nvSpPr>
          <p:spPr>
            <a:xfrm>
              <a:off x="4602692" y="2009616"/>
              <a:ext cx="3060191" cy="30190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bk object 21"/>
            <p:cNvSpPr/>
            <p:nvPr userDrawn="1"/>
          </p:nvSpPr>
          <p:spPr>
            <a:xfrm>
              <a:off x="3027427" y="1017653"/>
              <a:ext cx="871290" cy="85006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bk object 23"/>
            <p:cNvSpPr/>
            <p:nvPr userDrawn="1"/>
          </p:nvSpPr>
          <p:spPr>
            <a:xfrm>
              <a:off x="2496095" y="2903441"/>
              <a:ext cx="967739" cy="9677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bk object 24"/>
            <p:cNvSpPr/>
            <p:nvPr userDrawn="1"/>
          </p:nvSpPr>
          <p:spPr>
            <a:xfrm>
              <a:off x="2698787" y="3881850"/>
              <a:ext cx="967740" cy="96773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bk object 25"/>
            <p:cNvSpPr/>
            <p:nvPr userDrawn="1"/>
          </p:nvSpPr>
          <p:spPr>
            <a:xfrm>
              <a:off x="2979202" y="4828253"/>
              <a:ext cx="967740" cy="96773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bk object 26"/>
            <p:cNvSpPr/>
            <p:nvPr userDrawn="1"/>
          </p:nvSpPr>
          <p:spPr>
            <a:xfrm>
              <a:off x="8317775" y="958816"/>
              <a:ext cx="967740" cy="96773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bk object 27"/>
            <p:cNvSpPr/>
            <p:nvPr userDrawn="1"/>
          </p:nvSpPr>
          <p:spPr>
            <a:xfrm>
              <a:off x="8630195" y="1957037"/>
              <a:ext cx="967740" cy="96773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bk object 28"/>
            <p:cNvSpPr/>
            <p:nvPr userDrawn="1"/>
          </p:nvSpPr>
          <p:spPr>
            <a:xfrm>
              <a:off x="8908869" y="2929238"/>
              <a:ext cx="973834" cy="94608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bk object 29"/>
            <p:cNvSpPr/>
            <p:nvPr userDrawn="1"/>
          </p:nvSpPr>
          <p:spPr>
            <a:xfrm>
              <a:off x="8630195" y="3881850"/>
              <a:ext cx="967740" cy="96773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bk object 30"/>
            <p:cNvSpPr/>
            <p:nvPr userDrawn="1"/>
          </p:nvSpPr>
          <p:spPr>
            <a:xfrm>
              <a:off x="8317775" y="4828253"/>
              <a:ext cx="967740" cy="96773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4214204" y="5670153"/>
              <a:ext cx="383630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ahoma"/>
                <a:buNone/>
              </a:pPr>
              <a:r>
                <a:rPr lang="en-US" sz="2000" b="1" i="1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Your Success</a:t>
              </a:r>
              <a:r>
                <a:rPr lang="en-US" sz="2000" b="1" i="1" u="none" strike="noStrike" cap="none" baseline="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 is Our Mission!</a:t>
              </a:r>
              <a:endParaRPr lang="en-US" sz="2000" b="1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766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sldNum" idx="12"/>
          </p:nvPr>
        </p:nvSpPr>
        <p:spPr>
          <a:xfrm>
            <a:off x="11468100" y="6686550"/>
            <a:ext cx="723899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1371600" y="91440"/>
            <a:ext cx="950976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1" u="none" strike="noStrike" cap="none">
                <a:solidFill>
                  <a:srgbClr val="1A1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152400" y="1188720"/>
            <a:ext cx="11887200" cy="505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151C77"/>
              </a:buClr>
              <a:buSzPts val="2240"/>
              <a:buFont typeface="Noto Sans Symbols"/>
              <a:buChar char="■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05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51C77"/>
              </a:buClr>
              <a:buSzPts val="1920"/>
              <a:buFont typeface="Noto Sans Symbols"/>
              <a:buChar char="■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1C77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/>
          <p:nvPr/>
        </p:nvSpPr>
        <p:spPr>
          <a:xfrm>
            <a:off x="3352800" y="6477490"/>
            <a:ext cx="5486400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ahoma"/>
              <a:buNone/>
            </a:pPr>
            <a:r>
              <a:rPr lang="en-US" sz="1600" b="1" i="1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Your Success</a:t>
            </a:r>
            <a:r>
              <a:rPr lang="en-US" sz="1600" b="1" i="1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is Our Mission!</a:t>
            </a:r>
            <a:endParaRPr sz="1600" b="1" i="1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Google Shape;14;p28"/>
          <p:cNvSpPr/>
          <p:nvPr/>
        </p:nvSpPr>
        <p:spPr>
          <a:xfrm>
            <a:off x="0" y="0"/>
            <a:ext cx="1219200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Google Shape;15;p28"/>
          <p:cNvCxnSpPr/>
          <p:nvPr/>
        </p:nvCxnSpPr>
        <p:spPr>
          <a:xfrm rot="10800000">
            <a:off x="-87086" y="1099662"/>
            <a:ext cx="12279086" cy="0"/>
          </a:xfrm>
          <a:prstGeom prst="straightConnector1">
            <a:avLst/>
          </a:prstGeom>
          <a:noFill/>
          <a:ln w="57150" cap="flat" cmpd="sng">
            <a:solidFill>
              <a:srgbClr val="26267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cxnSp>
        <p:nvCxnSpPr>
          <p:cNvPr id="16" name="Google Shape;16;p28"/>
          <p:cNvCxnSpPr/>
          <p:nvPr/>
        </p:nvCxnSpPr>
        <p:spPr>
          <a:xfrm rot="10800000">
            <a:off x="-66675" y="6400460"/>
            <a:ext cx="12258675" cy="0"/>
          </a:xfrm>
          <a:prstGeom prst="straightConnector1">
            <a:avLst/>
          </a:prstGeom>
          <a:noFill/>
          <a:ln w="57150" cap="flat" cmpd="sng">
            <a:solidFill>
              <a:srgbClr val="26267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17" name="Google Shape;17;p28"/>
          <p:cNvSpPr txBox="1"/>
          <p:nvPr/>
        </p:nvSpPr>
        <p:spPr>
          <a:xfrm>
            <a:off x="0" y="6581001"/>
            <a:ext cx="168812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UNCLASSIFIED</a:t>
            </a:r>
            <a:endParaRPr sz="12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8837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 txBox="1">
            <a:spLocks noGrp="1"/>
          </p:cNvSpPr>
          <p:nvPr>
            <p:ph type="body" idx="2"/>
          </p:nvPr>
        </p:nvSpPr>
        <p:spPr>
          <a:xfrm>
            <a:off x="7919717" y="4959927"/>
            <a:ext cx="3990574" cy="1242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AFIMSC/FMFK</a:t>
            </a:r>
            <a:endParaRPr lang="en-US" b="0" dirty="0"/>
          </a:p>
          <a:p>
            <a:r>
              <a:rPr lang="en-US" dirty="0"/>
              <a:t>20 Feb 2024</a:t>
            </a:r>
            <a:endParaRPr dirty="0"/>
          </a:p>
          <a:p>
            <a:pPr marL="0" lvl="0" indent="0" algn="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  <p:sp>
        <p:nvSpPr>
          <p:cNvPr id="112" name="Google Shape;112;p1"/>
          <p:cNvSpPr txBox="1">
            <a:spLocks noGrp="1"/>
          </p:cNvSpPr>
          <p:nvPr>
            <p:ph type="body" idx="1"/>
          </p:nvPr>
        </p:nvSpPr>
        <p:spPr>
          <a:xfrm>
            <a:off x="4361405" y="2790334"/>
            <a:ext cx="5865090" cy="177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20"/>
              <a:buNone/>
            </a:pPr>
            <a:r>
              <a:rPr lang="en-US" dirty="0"/>
              <a:t>Civilian PDT HHG Tax Debts</a:t>
            </a:r>
          </a:p>
        </p:txBody>
      </p:sp>
    </p:spTree>
    <p:extLst>
      <p:ext uri="{BB962C8B-B14F-4D97-AF65-F5344CB8AC3E}">
        <p14:creationId xmlns:p14="http://schemas.microsoft.com/office/powerpoint/2010/main" val="172828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12363"/>
            <a:ext cx="11533955" cy="3035431"/>
          </a:xfrm>
        </p:spPr>
        <p:txBody>
          <a:bodyPr anchor="t" anchorCtr="0"/>
          <a:lstStyle/>
          <a:p>
            <a:pPr>
              <a:buSzPct val="80000"/>
            </a:pPr>
            <a:r>
              <a:rPr lang="en-US" sz="2000" dirty="0"/>
              <a:t>To ease the burden of the tax debt, WTA is an option.</a:t>
            </a:r>
          </a:p>
          <a:p>
            <a:pPr lvl="1">
              <a:buSzPct val="80000"/>
            </a:pPr>
            <a:r>
              <a:rPr lang="en-US" sz="1600" dirty="0">
                <a:solidFill>
                  <a:schemeClr val="tx1"/>
                </a:solidFill>
              </a:rPr>
              <a:t>WTA is a taxable entitlement that covers the 22% FITW on the HHG debt as well as itself. </a:t>
            </a:r>
          </a:p>
          <a:p>
            <a:pPr>
              <a:buSzPct val="80000"/>
            </a:pPr>
            <a:r>
              <a:rPr lang="en-US" sz="2000" dirty="0"/>
              <a:t>Withholding Tax Allowance is considered an advance and must be reconciled with a RITA the following year.</a:t>
            </a:r>
          </a:p>
          <a:p>
            <a:pPr>
              <a:buSzPct val="80000"/>
            </a:pPr>
            <a:r>
              <a:rPr lang="en-US" sz="2000" dirty="0"/>
              <a:t>If the employee elects WTA on their PDT voucher, TPPE will automatically apply the WTA to the tax debt.  This will not eliminate the debt but reduce it.</a:t>
            </a:r>
          </a:p>
          <a:p>
            <a:pPr>
              <a:buSzPct val="80000"/>
            </a:pPr>
            <a:r>
              <a:rPr lang="en-US" sz="2000" dirty="0"/>
              <a:t>If the employee does not elect WTA on their PDT voucher, TPPE will not apply the WTA to the tax debt.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73376"/>
            <a:ext cx="9509760" cy="732463"/>
          </a:xfrm>
        </p:spPr>
        <p:txBody>
          <a:bodyPr/>
          <a:lstStyle/>
          <a:p>
            <a:pPr eaLnBrk="1" hangingPunct="1"/>
            <a:r>
              <a:rPr lang="en-US" dirty="0"/>
              <a:t>Withholding Tax Allowance (WTA)</a:t>
            </a:r>
            <a:endParaRPr lang="en-US" i="1" dirty="0"/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68100" y="6686550"/>
            <a:ext cx="723899" cy="171450"/>
          </a:xfrm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  <a:tabLst/>
              <a:defRPr/>
            </a:pPr>
            <a:fld id="{077F2A38-994B-4952-932E-765D339463EA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000"/>
                <a:buFont typeface="Arial"/>
                <a:buNone/>
                <a:tabLst/>
                <a:defRPr/>
              </a:pPr>
              <a:t>10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3933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14529"/>
            <a:ext cx="11486821" cy="4383837"/>
          </a:xfrm>
        </p:spPr>
        <p:txBody>
          <a:bodyPr numCol="2" anchor="t" anchorCtr="0"/>
          <a:lstStyle/>
          <a:p>
            <a:pPr>
              <a:buSzPct val="80000"/>
            </a:pPr>
            <a:r>
              <a:rPr lang="en-US" sz="2000" dirty="0"/>
              <a:t>In this example the employee was charged a total of </a:t>
            </a:r>
            <a:r>
              <a:rPr lang="en-US" sz="2000" dirty="0">
                <a:solidFill>
                  <a:srgbClr val="FF0000"/>
                </a:solidFill>
              </a:rPr>
              <a:t>$16,035.39 </a:t>
            </a:r>
            <a:r>
              <a:rPr lang="en-US" sz="2000" dirty="0"/>
              <a:t>for their Gov HHG shipment.  The employee elected WTA on their PDT claim.  </a:t>
            </a:r>
          </a:p>
          <a:p>
            <a:pPr>
              <a:buSzPct val="80000"/>
            </a:pPr>
            <a:r>
              <a:rPr lang="en-US" sz="2000" dirty="0"/>
              <a:t>FITW 22%  -  * if WTA is elected, it is also taxed at 28.20512% instead of 22%.</a:t>
            </a:r>
          </a:p>
          <a:p>
            <a:pPr>
              <a:buSzPct val="80000"/>
            </a:pPr>
            <a:r>
              <a:rPr lang="en-US" sz="2000" dirty="0"/>
              <a:t>FICA 7.65%</a:t>
            </a:r>
          </a:p>
          <a:p>
            <a:pPr lvl="1">
              <a:buSzPct val="80000"/>
            </a:pPr>
            <a:r>
              <a:rPr lang="en-US" sz="1800" b="1" dirty="0"/>
              <a:t>Social Security 6.2%</a:t>
            </a:r>
          </a:p>
          <a:p>
            <a:pPr lvl="1">
              <a:buSzPct val="80000"/>
            </a:pPr>
            <a:r>
              <a:rPr lang="en-US" sz="1800" b="1" dirty="0"/>
              <a:t>Medicare 1.45%</a:t>
            </a:r>
          </a:p>
          <a:p>
            <a:pPr lvl="1">
              <a:buSzPct val="80000"/>
            </a:pPr>
            <a:endParaRPr lang="en-US" sz="1800" dirty="0"/>
          </a:p>
          <a:p>
            <a:pPr lvl="1">
              <a:buSzPct val="80000"/>
            </a:pPr>
            <a:endParaRPr lang="en-US" sz="2200" dirty="0"/>
          </a:p>
          <a:p>
            <a:pPr lvl="1">
              <a:buSzPct val="80000"/>
            </a:pPr>
            <a:r>
              <a:rPr lang="en-US" sz="2000" dirty="0"/>
              <a:t>$16,035.39 x 28.20512% = $4,522.80</a:t>
            </a:r>
          </a:p>
          <a:p>
            <a:pPr lvl="2">
              <a:buSzPct val="80000"/>
            </a:pPr>
            <a:r>
              <a:rPr lang="en-US" sz="1600" dirty="0"/>
              <a:t>$4,522.80 is the WTA (advance) </a:t>
            </a:r>
          </a:p>
          <a:p>
            <a:pPr lvl="1">
              <a:buSzPct val="80000"/>
            </a:pPr>
            <a:r>
              <a:rPr lang="en-US" sz="2000" dirty="0"/>
              <a:t>$16,035.39 + $4522.80 = $20,558.19</a:t>
            </a:r>
          </a:p>
          <a:p>
            <a:pPr lvl="2">
              <a:buSzPct val="80000"/>
            </a:pPr>
            <a:r>
              <a:rPr lang="en-US" sz="1600" dirty="0"/>
              <a:t>Both the HHG &amp; WTA are now taxable income.</a:t>
            </a:r>
          </a:p>
          <a:p>
            <a:pPr lvl="1">
              <a:buSzPct val="80000"/>
            </a:pPr>
            <a:r>
              <a:rPr lang="en-US" sz="2000" dirty="0"/>
              <a:t>$20,558.19 x 22% = $4,522.80</a:t>
            </a:r>
          </a:p>
          <a:p>
            <a:pPr lvl="1">
              <a:buSzPct val="80000"/>
            </a:pPr>
            <a:r>
              <a:rPr lang="en-US" sz="2000" dirty="0"/>
              <a:t>$20,558.19 x 6.2% = $1,274.61</a:t>
            </a:r>
          </a:p>
          <a:p>
            <a:pPr lvl="1">
              <a:buSzPct val="80000"/>
            </a:pPr>
            <a:r>
              <a:rPr lang="en-US" sz="2000" dirty="0"/>
              <a:t>$20,558.19 x 1.45% = $298.09</a:t>
            </a:r>
          </a:p>
          <a:p>
            <a:pPr lvl="2">
              <a:buSzPct val="80000"/>
            </a:pPr>
            <a:r>
              <a:rPr lang="en-US" sz="1600" dirty="0"/>
              <a:t>Total $6,095.50 – $4522.80 (WTA) = $1,572.70</a:t>
            </a:r>
          </a:p>
          <a:p>
            <a:pPr lvl="1">
              <a:buSzPct val="80000"/>
            </a:pPr>
            <a:r>
              <a:rPr lang="en-US" sz="2000" dirty="0">
                <a:solidFill>
                  <a:srgbClr val="FF0000"/>
                </a:solidFill>
              </a:rPr>
              <a:t>Total tax debt = $1,572.70</a:t>
            </a:r>
          </a:p>
          <a:p>
            <a:pPr marL="457200" lvl="1" indent="-370840">
              <a:spcBef>
                <a:spcPts val="1400"/>
              </a:spcBef>
              <a:buSzPct val="80000"/>
            </a:pPr>
            <a:endParaRPr lang="en-US" sz="2000" b="1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SzPct val="80000"/>
            </a:pPr>
            <a:r>
              <a:rPr lang="en-US" sz="3600" dirty="0"/>
              <a:t>Example of impact of WTA</a:t>
            </a:r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68100" y="6686550"/>
            <a:ext cx="723899" cy="171450"/>
          </a:xfrm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  <a:tabLst/>
              <a:defRPr/>
            </a:pPr>
            <a:fld id="{077F2A38-994B-4952-932E-765D339463EA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000"/>
                <a:buFont typeface="Arial"/>
                <a:buNone/>
                <a:tabLst/>
                <a:defRPr/>
              </a:pPr>
              <a:t>11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F90E88-2D2F-F7EE-096D-CB9E709B6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115" y="4490519"/>
            <a:ext cx="8863230" cy="170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07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14529"/>
            <a:ext cx="11486821" cy="4383837"/>
          </a:xfrm>
        </p:spPr>
        <p:txBody>
          <a:bodyPr numCol="2" anchor="t" anchorCtr="0"/>
          <a:lstStyle/>
          <a:p>
            <a:pPr>
              <a:buSzPct val="80000"/>
            </a:pPr>
            <a:r>
              <a:rPr lang="en-US" sz="2000" dirty="0"/>
              <a:t>How it looks in RTS</a:t>
            </a:r>
            <a:endParaRPr lang="en-US" sz="2000" dirty="0">
              <a:solidFill>
                <a:srgbClr val="FF0000"/>
              </a:solidFill>
            </a:endParaRPr>
          </a:p>
          <a:p>
            <a:pPr marL="457200" lvl="1" indent="-370840">
              <a:spcBef>
                <a:spcPts val="1400"/>
              </a:spcBef>
              <a:buSzPct val="80000"/>
            </a:pPr>
            <a:r>
              <a:rPr lang="en-US" sz="2000" b="1" dirty="0"/>
              <a:t>Total HHG shipment cost $16,035.39</a:t>
            </a:r>
          </a:p>
          <a:p>
            <a:pPr marL="457200" lvl="1" indent="-370840">
              <a:spcBef>
                <a:spcPts val="1400"/>
              </a:spcBef>
              <a:buSzPct val="80000"/>
            </a:pPr>
            <a:r>
              <a:rPr lang="en-US" sz="2000" dirty="0"/>
              <a:t>WTA $4,522.80 (advance)</a:t>
            </a:r>
          </a:p>
          <a:p>
            <a:pPr marL="457200" lvl="1" indent="-370840">
              <a:spcBef>
                <a:spcPts val="1400"/>
              </a:spcBef>
              <a:buSzPct val="80000"/>
            </a:pPr>
            <a:r>
              <a:rPr lang="en-US" sz="2000" b="1" dirty="0"/>
              <a:t>Total taxable income $20,558.19</a:t>
            </a:r>
          </a:p>
          <a:p>
            <a:pPr marL="457200" lvl="1" indent="-370840">
              <a:spcBef>
                <a:spcPts val="1400"/>
              </a:spcBef>
              <a:buSzPct val="80000"/>
            </a:pPr>
            <a:r>
              <a:rPr lang="en-US" sz="2000" dirty="0"/>
              <a:t>Debt “Due US” $1,572.70</a:t>
            </a:r>
            <a:endParaRPr lang="en-US" sz="2000" b="1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SzPct val="80000"/>
            </a:pPr>
            <a:r>
              <a:rPr lang="en-US" sz="3600" dirty="0"/>
              <a:t>Example of impact of WTA</a:t>
            </a:r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68100" y="6686550"/>
            <a:ext cx="723899" cy="171450"/>
          </a:xfrm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  <a:tabLst/>
              <a:defRPr/>
            </a:pPr>
            <a:fld id="{077F2A38-994B-4952-932E-765D339463EA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000"/>
                <a:buFont typeface="Arial"/>
                <a:buNone/>
                <a:tabLst/>
                <a:defRPr/>
              </a:pPr>
              <a:t>12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4BC57-5D12-FA66-2102-D88FE09C76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3"/>
          <a:stretch/>
        </p:blipFill>
        <p:spPr>
          <a:xfrm>
            <a:off x="5506809" y="1203648"/>
            <a:ext cx="5699256" cy="505595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3DBC823-87E7-62E9-4743-51EAA652EB13}"/>
              </a:ext>
            </a:extLst>
          </p:cNvPr>
          <p:cNvCxnSpPr/>
          <p:nvPr/>
        </p:nvCxnSpPr>
        <p:spPr>
          <a:xfrm flipH="1">
            <a:off x="9460409" y="1379355"/>
            <a:ext cx="47586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1D4F2C-9484-4697-24E3-C5A6C377BE6A}"/>
              </a:ext>
            </a:extLst>
          </p:cNvPr>
          <p:cNvCxnSpPr/>
          <p:nvPr/>
        </p:nvCxnSpPr>
        <p:spPr>
          <a:xfrm flipH="1">
            <a:off x="9612809" y="1531755"/>
            <a:ext cx="47586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A954515-1417-D69C-0DC7-333B1A6F731F}"/>
              </a:ext>
            </a:extLst>
          </p:cNvPr>
          <p:cNvCxnSpPr/>
          <p:nvPr/>
        </p:nvCxnSpPr>
        <p:spPr>
          <a:xfrm flipH="1">
            <a:off x="9850739" y="2553287"/>
            <a:ext cx="47586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0D74714-B826-8C4E-2083-32314639E531}"/>
              </a:ext>
            </a:extLst>
          </p:cNvPr>
          <p:cNvCxnSpPr/>
          <p:nvPr/>
        </p:nvCxnSpPr>
        <p:spPr>
          <a:xfrm flipH="1">
            <a:off x="10881360" y="5848749"/>
            <a:ext cx="47586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148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05838"/>
            <a:ext cx="11533955" cy="5322533"/>
          </a:xfrm>
        </p:spPr>
        <p:txBody>
          <a:bodyPr anchor="t" anchorCtr="0"/>
          <a:lstStyle/>
          <a:p>
            <a:pPr>
              <a:buSzPct val="80000"/>
            </a:pPr>
            <a:r>
              <a:rPr lang="en-US" sz="2000" dirty="0"/>
              <a:t>Tax Debts cannot be waived or remitted.</a:t>
            </a:r>
          </a:p>
          <a:p>
            <a:pPr>
              <a:buSzPct val="80000"/>
            </a:pPr>
            <a:r>
              <a:rPr lang="en-US" sz="2000" dirty="0"/>
              <a:t>Debts cannot be suspended.</a:t>
            </a:r>
          </a:p>
          <a:p>
            <a:pPr>
              <a:buSzPct val="80000"/>
            </a:pPr>
            <a:r>
              <a:rPr lang="en-US" sz="2000" dirty="0"/>
              <a:t>Payment plan options are listed in the debt notification letter.</a:t>
            </a:r>
          </a:p>
          <a:p>
            <a:pPr>
              <a:buSzPct val="80000"/>
            </a:pPr>
            <a:r>
              <a:rPr lang="en-US" sz="2000" dirty="0">
                <a:solidFill>
                  <a:schemeClr val="tx1"/>
                </a:solidFill>
              </a:rPr>
              <a:t>There is a silver lining: employees will be able to file a RITA claim in the following year once their federal tax return is complete. This will help offset the taxes.</a:t>
            </a:r>
          </a:p>
          <a:p>
            <a:pPr>
              <a:buSzPct val="80000"/>
            </a:pPr>
            <a:r>
              <a:rPr lang="en-US" sz="2000" dirty="0"/>
              <a:t>If WTA is elected, a RITA must be filed, or a debt will be established.</a:t>
            </a:r>
          </a:p>
          <a:p>
            <a:pPr>
              <a:buSzPct val="80000"/>
            </a:pPr>
            <a:r>
              <a:rPr lang="en-US" sz="2000" dirty="0"/>
              <a:t>It is possible that Transcom will submit additional charges and the employee will have more than one HHG tax debt.</a:t>
            </a:r>
          </a:p>
          <a:p>
            <a:pPr>
              <a:buSzPct val="80000"/>
            </a:pPr>
            <a:r>
              <a:rPr lang="en-US" sz="2000" dirty="0"/>
              <a:t>Questions or concerns over actual charged Transcom amounts need to be addressed with </a:t>
            </a:r>
            <a:r>
              <a:rPr lang="en-US" sz="2000" dirty="0">
                <a:solidFill>
                  <a:schemeClr val="tx1"/>
                </a:solidFill>
              </a:rPr>
              <a:t>the employee’s </a:t>
            </a:r>
            <a:r>
              <a:rPr lang="en-US" sz="2000" dirty="0"/>
              <a:t>TMO office.</a:t>
            </a:r>
          </a:p>
          <a:p>
            <a:pPr>
              <a:buSzPct val="80000"/>
            </a:pPr>
            <a:r>
              <a:rPr lang="en-US" sz="2000" dirty="0"/>
              <a:t>Debts are established when Transcom sends the lists; this could be many months after the HHG were shipped.  Rare, but we have seen some take over a year to get to TPPE.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73376"/>
            <a:ext cx="9509760" cy="732463"/>
          </a:xfrm>
        </p:spPr>
        <p:txBody>
          <a:bodyPr/>
          <a:lstStyle/>
          <a:p>
            <a:pPr eaLnBrk="1" hangingPunct="1"/>
            <a:r>
              <a:rPr lang="en-US" dirty="0"/>
              <a:t>Things to Remember</a:t>
            </a:r>
            <a:endParaRPr lang="en-US" i="1" dirty="0"/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68100" y="6686550"/>
            <a:ext cx="723899" cy="171450"/>
          </a:xfrm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  <a:tabLst/>
              <a:defRPr/>
            </a:pPr>
            <a:fld id="{077F2A38-994B-4952-932E-765D339463EA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000"/>
                <a:buFont typeface="Arial"/>
                <a:buNone/>
                <a:tabLst/>
                <a:defRPr/>
              </a:pPr>
              <a:t>13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6571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7E759B-AA08-B96A-D9C7-A1FB57C84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76"/>
          <a:stretch/>
        </p:blipFill>
        <p:spPr>
          <a:xfrm>
            <a:off x="1642188" y="1166326"/>
            <a:ext cx="8472699" cy="5150497"/>
          </a:xfrm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73376"/>
            <a:ext cx="9509760" cy="732463"/>
          </a:xfrm>
        </p:spPr>
        <p:txBody>
          <a:bodyPr/>
          <a:lstStyle/>
          <a:p>
            <a:pPr eaLnBrk="1" hangingPunct="1"/>
            <a:r>
              <a:rPr lang="en-US" dirty="0"/>
              <a:t>Air Force Public Affairs Release</a:t>
            </a:r>
            <a:endParaRPr lang="en-US" i="1" dirty="0"/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68100" y="6686550"/>
            <a:ext cx="723899" cy="171450"/>
          </a:xfrm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  <a:tabLst/>
              <a:defRPr/>
            </a:pPr>
            <a:fld id="{077F2A38-994B-4952-932E-765D339463EA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000"/>
                <a:buFont typeface="Arial"/>
                <a:buNone/>
                <a:tabLst/>
                <a:defRPr/>
              </a:pPr>
              <a:t>14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979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062515-1BAF-FF4D-C9F0-ABCE9FEE9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093" y="1331978"/>
            <a:ext cx="7463323" cy="1461350"/>
          </a:xfrm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73376"/>
            <a:ext cx="9509760" cy="732463"/>
          </a:xfrm>
        </p:spPr>
        <p:txBody>
          <a:bodyPr/>
          <a:lstStyle/>
          <a:p>
            <a:pPr eaLnBrk="1" hangingPunct="1"/>
            <a:r>
              <a:rPr lang="en-US" dirty="0"/>
              <a:t>AF PA Release FAQs</a:t>
            </a:r>
            <a:endParaRPr lang="en-US" i="1" dirty="0"/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68100" y="6686550"/>
            <a:ext cx="723899" cy="171450"/>
          </a:xfrm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  <a:tabLst/>
              <a:defRPr/>
            </a:pPr>
            <a:fld id="{077F2A38-994B-4952-932E-765D339463EA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000"/>
                <a:buFont typeface="Arial"/>
                <a:buNone/>
                <a:tabLst/>
                <a:defRPr/>
              </a:pPr>
              <a:t>15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329A4E-11A1-A5EC-3B1E-6598E9C2D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93" y="2708113"/>
            <a:ext cx="7920523" cy="35217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379442-AD4F-9A0F-0919-5F3CED656848}"/>
              </a:ext>
            </a:extLst>
          </p:cNvPr>
          <p:cNvSpPr txBox="1"/>
          <p:nvPr/>
        </p:nvSpPr>
        <p:spPr>
          <a:xfrm>
            <a:off x="9113822" y="1210644"/>
            <a:ext cx="3078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* Chart referenced is on slide 5.</a:t>
            </a:r>
          </a:p>
        </p:txBody>
      </p:sp>
    </p:spTree>
    <p:extLst>
      <p:ext uri="{BB962C8B-B14F-4D97-AF65-F5344CB8AC3E}">
        <p14:creationId xmlns:p14="http://schemas.microsoft.com/office/powerpoint/2010/main" val="3711544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12363"/>
            <a:ext cx="11533955" cy="4319716"/>
          </a:xfrm>
        </p:spPr>
        <p:txBody>
          <a:bodyPr anchor="t" anchorCtr="0"/>
          <a:lstStyle/>
          <a:p>
            <a:pPr>
              <a:buSzPct val="80000"/>
            </a:pPr>
            <a:r>
              <a:rPr lang="en-US" sz="2000" dirty="0"/>
              <a:t>If you have questions, please contact your local finance office for assistance.</a:t>
            </a:r>
          </a:p>
          <a:p>
            <a:pPr marL="86360" indent="0">
              <a:buSzPct val="80000"/>
              <a:buNone/>
            </a:pPr>
            <a:endParaRPr lang="en-US" sz="2000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73376"/>
            <a:ext cx="9509760" cy="732463"/>
          </a:xfrm>
        </p:spPr>
        <p:txBody>
          <a:bodyPr/>
          <a:lstStyle/>
          <a:p>
            <a:pPr eaLnBrk="1" hangingPunct="1"/>
            <a:r>
              <a:rPr lang="en-US" i="1" dirty="0"/>
              <a:t>Questions?</a:t>
            </a:r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68100" y="6686550"/>
            <a:ext cx="723899" cy="171450"/>
          </a:xfrm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  <a:tabLst/>
              <a:defRPr/>
            </a:pPr>
            <a:fld id="{077F2A38-994B-4952-932E-765D339463EA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000"/>
                <a:buFont typeface="Arial"/>
                <a:buNone/>
                <a:tabLst/>
                <a:defRPr/>
              </a:pPr>
              <a:t>16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7727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601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Employee PCS Traveler Education on Tax Cut &amp; Jobs Acts effects on Civilian PCS Reimbursements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/>
              <a:t>Purpose</a:t>
            </a:r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68100" y="6686550"/>
            <a:ext cx="723899" cy="171450"/>
          </a:xfrm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  <a:tabLst/>
              <a:defRPr/>
            </a:pPr>
            <a:fld id="{077F2A38-994B-4952-932E-765D339463EA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000"/>
                <a:buFont typeface="Arial"/>
                <a:buNone/>
                <a:tabLst/>
                <a:defRPr/>
              </a:pPr>
              <a:t>2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7698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3548" y="1248004"/>
            <a:ext cx="11499830" cy="3310360"/>
          </a:xfrm>
        </p:spPr>
        <p:txBody>
          <a:bodyPr anchor="ctr"/>
          <a:lstStyle/>
          <a:p>
            <a:pPr eaLnBrk="1" hangingPunct="1">
              <a:buSzPct val="80000"/>
            </a:pPr>
            <a:r>
              <a:rPr lang="en-US" sz="2000" dirty="0"/>
              <a:t>Tax Cut and Jobs Act (TCJA) </a:t>
            </a:r>
          </a:p>
          <a:p>
            <a:pPr eaLnBrk="1" hangingPunct="1">
              <a:buSzPct val="80000"/>
            </a:pPr>
            <a:r>
              <a:rPr lang="en-US" sz="2000" dirty="0"/>
              <a:t>Civilian Entitlements</a:t>
            </a:r>
          </a:p>
          <a:p>
            <a:pPr eaLnBrk="1" hangingPunct="1">
              <a:buSzPct val="80000"/>
            </a:pPr>
            <a:r>
              <a:rPr lang="en-US" sz="2000" dirty="0"/>
              <a:t>Mandatory Taxes</a:t>
            </a:r>
          </a:p>
          <a:p>
            <a:pPr eaLnBrk="1" hangingPunct="1">
              <a:buSzPct val="80000"/>
            </a:pPr>
            <a:r>
              <a:rPr lang="en-US" sz="2000" dirty="0"/>
              <a:t>Impact on Taxes for Government HHG Shipment </a:t>
            </a:r>
          </a:p>
          <a:p>
            <a:pPr eaLnBrk="1" hangingPunct="1">
              <a:buSzPct val="80000"/>
            </a:pPr>
            <a:r>
              <a:rPr lang="en-US" sz="2000" dirty="0"/>
              <a:t>Examples</a:t>
            </a:r>
          </a:p>
          <a:p>
            <a:pPr eaLnBrk="1" hangingPunct="1">
              <a:buSzPct val="80000"/>
            </a:pPr>
            <a:r>
              <a:rPr lang="en-US" sz="2000" dirty="0"/>
              <a:t>Withholding Tax Advance (WTA)</a:t>
            </a:r>
          </a:p>
          <a:p>
            <a:pPr>
              <a:buSzPct val="80000"/>
            </a:pPr>
            <a:r>
              <a:rPr lang="en-US" sz="2000" dirty="0"/>
              <a:t>Relocation Income Tax Allowance (RITA)</a:t>
            </a:r>
          </a:p>
          <a:p>
            <a:pPr eaLnBrk="1" hangingPunct="1">
              <a:buSzPct val="80000"/>
            </a:pPr>
            <a:r>
              <a:rPr lang="en-US" sz="2000" dirty="0"/>
              <a:t>Resources/Points of Contact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Overview</a:t>
            </a:r>
            <a:endParaRPr lang="en-US" i="1" dirty="0"/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68100" y="6686550"/>
            <a:ext cx="723899" cy="171450"/>
          </a:xfrm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  <a:tabLst/>
              <a:defRPr/>
            </a:pPr>
            <a:fld id="{077F2A38-994B-4952-932E-765D339463EA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000"/>
                <a:buFont typeface="Arial"/>
                <a:buNone/>
                <a:tabLst/>
                <a:defRPr/>
              </a:pPr>
              <a:t>3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3349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812" y="1187392"/>
            <a:ext cx="12086376" cy="4636586"/>
          </a:xfrm>
        </p:spPr>
        <p:txBody>
          <a:bodyPr anchor="t" anchorCtr="0"/>
          <a:lstStyle/>
          <a:p>
            <a:r>
              <a:rPr lang="en-US" sz="2000" dirty="0"/>
              <a:t>The Tax Cut and Jobs Act was implemented on 1 January 2018.</a:t>
            </a:r>
          </a:p>
          <a:p>
            <a:pPr eaLnBrk="1" hangingPunct="1"/>
            <a:r>
              <a:rPr lang="en-US" sz="2000" dirty="0">
                <a:sym typeface="Wingdings" panose="05000000000000000000" pitchFamily="2" charset="2"/>
              </a:rPr>
              <a:t>This Act changed the way taxable income is calculated and reduced the tax rates on that income.</a:t>
            </a:r>
          </a:p>
          <a:p>
            <a:pPr eaLnBrk="1" hangingPunct="1"/>
            <a:r>
              <a:rPr lang="en-US" sz="2000" dirty="0">
                <a:sym typeface="Wingdings" panose="05000000000000000000" pitchFamily="2" charset="2"/>
              </a:rPr>
              <a:t>Benefits of the TCJA was that standard deductions were almost doubled.  Creating less of a tax burden on most Americans.</a:t>
            </a:r>
          </a:p>
          <a:p>
            <a:pPr eaLnBrk="1" hangingPunct="1"/>
            <a:r>
              <a:rPr lang="en-US" sz="2000" dirty="0">
                <a:sym typeface="Wingdings" panose="05000000000000000000" pitchFamily="2" charset="2"/>
              </a:rPr>
              <a:t>The impacts to Civilian Employees who travel on PCS orders is an increased tax liability.</a:t>
            </a:r>
          </a:p>
          <a:p>
            <a:pPr lvl="1"/>
            <a:r>
              <a:rPr lang="en-US" sz="1600" dirty="0">
                <a:sym typeface="Wingdings" panose="05000000000000000000" pitchFamily="2" charset="2"/>
              </a:rPr>
              <a:t>All in-kind benefits paid to a commercial vendor on behalf of the traveler are now taxed.  This is a change from 2017 and prior.</a:t>
            </a:r>
          </a:p>
          <a:p>
            <a:pPr lvl="2"/>
            <a:r>
              <a:rPr lang="en-US" sz="1400" dirty="0">
                <a:sym typeface="Wingdings" panose="05000000000000000000" pitchFamily="2" charset="2"/>
              </a:rPr>
              <a:t>Examples include HHG shipments, Centrally Billed Airfare, etc.</a:t>
            </a:r>
          </a:p>
          <a:p>
            <a:pPr eaLnBrk="1" hangingPunct="1"/>
            <a:endParaRPr lang="en-US" sz="2000" dirty="0">
              <a:sym typeface="Wingdings" panose="05000000000000000000" pitchFamily="2" charset="2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/>
              <a:t>What is the TCJA?</a:t>
            </a:r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68100" y="6686550"/>
            <a:ext cx="723899" cy="171450"/>
          </a:xfrm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  <a:tabLst/>
              <a:defRPr/>
            </a:pPr>
            <a:fld id="{077F2A38-994B-4952-932E-765D339463EA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000"/>
                <a:buFont typeface="Arial"/>
                <a:buNone/>
                <a:tabLst/>
                <a:defRPr/>
              </a:pPr>
              <a:t>4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4533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Tax Changes</a:t>
            </a:r>
            <a:endParaRPr lang="en-US" i="1" dirty="0"/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68100" y="6686550"/>
            <a:ext cx="723899" cy="171450"/>
          </a:xfrm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  <a:tabLst/>
              <a:defRPr/>
            </a:pPr>
            <a:fld id="{077F2A38-994B-4952-932E-765D339463EA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000"/>
                <a:buFont typeface="Arial"/>
                <a:buNone/>
                <a:tabLst/>
                <a:defRPr/>
              </a:pPr>
              <a:t>5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1E13EB-A84D-2AE5-162F-E11ABD32B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742" y="1203767"/>
            <a:ext cx="8648700" cy="514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72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9960" y="1218205"/>
            <a:ext cx="11458540" cy="4091232"/>
          </a:xfrm>
        </p:spPr>
        <p:txBody>
          <a:bodyPr anchor="t" anchorCtr="0"/>
          <a:lstStyle/>
          <a:p>
            <a:pPr>
              <a:buSzPct val="80000"/>
            </a:pPr>
            <a:r>
              <a:rPr lang="en-US" sz="2000" dirty="0"/>
              <a:t>FERS Tax Computation</a:t>
            </a:r>
          </a:p>
          <a:p>
            <a:pPr lvl="1">
              <a:buSzPct val="80000"/>
            </a:pPr>
            <a:r>
              <a:rPr lang="en-US" sz="1600" dirty="0"/>
              <a:t>FITW 22%</a:t>
            </a:r>
          </a:p>
          <a:p>
            <a:pPr lvl="1">
              <a:buSzPct val="80000"/>
            </a:pPr>
            <a:r>
              <a:rPr lang="en-US" sz="1600" dirty="0"/>
              <a:t>FICA 7.65%</a:t>
            </a:r>
          </a:p>
          <a:p>
            <a:pPr lvl="2">
              <a:buSzPct val="80000"/>
            </a:pPr>
            <a:r>
              <a:rPr lang="en-US" sz="1400" dirty="0"/>
              <a:t>Social Security 6.2%</a:t>
            </a:r>
          </a:p>
          <a:p>
            <a:pPr lvl="2">
              <a:buSzPct val="80000"/>
            </a:pPr>
            <a:r>
              <a:rPr lang="en-US" sz="1400" dirty="0"/>
              <a:t>Medicare 1.45%</a:t>
            </a:r>
          </a:p>
          <a:p>
            <a:pPr>
              <a:buSzPct val="80000"/>
            </a:pPr>
            <a:r>
              <a:rPr lang="en-US" sz="2000" dirty="0"/>
              <a:t>Total taxable amount 29.65%</a:t>
            </a:r>
          </a:p>
          <a:p>
            <a:pPr>
              <a:buSzPct val="80000"/>
            </a:pPr>
            <a:r>
              <a:rPr lang="en-US" sz="2000" dirty="0">
                <a:solidFill>
                  <a:schemeClr val="tx1"/>
                </a:solidFill>
              </a:rPr>
              <a:t>If WTA is elected, it is calculated at 28.20512%. </a:t>
            </a:r>
          </a:p>
          <a:p>
            <a:pPr lvl="1">
              <a:buSzPct val="80000"/>
            </a:pPr>
            <a:r>
              <a:rPr lang="en-US" sz="1800" dirty="0">
                <a:solidFill>
                  <a:schemeClr val="tx1"/>
                </a:solidFill>
              </a:rPr>
              <a:t>This is due to the fact that WTA is also taxable and has to cover the tax of the entitlement as well as the tax on the WTA itself.</a:t>
            </a:r>
          </a:p>
          <a:p>
            <a:pPr>
              <a:buSzPct val="80000"/>
            </a:pPr>
            <a:r>
              <a:rPr lang="en-US" sz="2000" dirty="0">
                <a:solidFill>
                  <a:schemeClr val="tx1"/>
                </a:solidFill>
              </a:rPr>
              <a:t>Exception – CSRS retirement does not calculate Social Security (6.2%).</a:t>
            </a:r>
          </a:p>
          <a:p>
            <a:pPr lvl="1">
              <a:buSzPct val="80000"/>
            </a:pPr>
            <a:r>
              <a:rPr lang="en-US" sz="1800" dirty="0">
                <a:solidFill>
                  <a:schemeClr val="tx1"/>
                </a:solidFill>
              </a:rPr>
              <a:t>This is a retirement option that only available to employees hired prior to 1 January 1987.</a:t>
            </a:r>
          </a:p>
          <a:p>
            <a:pPr marL="86360" indent="0">
              <a:buSzPct val="80000"/>
              <a:buNone/>
            </a:pPr>
            <a:endParaRPr lang="en-US" sz="2400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/>
              <a:t>Mandatory Tax Calculation</a:t>
            </a:r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68100" y="6686550"/>
            <a:ext cx="723899" cy="171450"/>
          </a:xfrm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  <a:tabLst/>
              <a:defRPr/>
            </a:pPr>
            <a:fld id="{077F2A38-994B-4952-932E-765D339463EA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000"/>
                <a:buFont typeface="Arial"/>
                <a:buNone/>
                <a:tabLst/>
                <a:defRPr/>
              </a:pPr>
              <a:t>6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9550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699" y="1005840"/>
            <a:ext cx="11477394" cy="5277265"/>
          </a:xfrm>
        </p:spPr>
        <p:txBody>
          <a:bodyPr anchor="t" anchorCtr="0"/>
          <a:lstStyle/>
          <a:p>
            <a:pPr>
              <a:buSzPct val="80000"/>
            </a:pPr>
            <a:r>
              <a:rPr lang="en-US" sz="2000" dirty="0"/>
              <a:t>Government Household Goods Shipment cost is taxable.  (TCJA’s biggest change) </a:t>
            </a:r>
          </a:p>
          <a:p>
            <a:pPr>
              <a:buSzPct val="80000"/>
            </a:pPr>
            <a:r>
              <a:rPr lang="en-US" sz="2000" dirty="0"/>
              <a:t>The Vender sends the invoice to Transcom.  Transcom pays the invoice within 30 days.</a:t>
            </a:r>
          </a:p>
          <a:p>
            <a:pPr>
              <a:buSzPct val="80000"/>
            </a:pPr>
            <a:r>
              <a:rPr lang="en-US" sz="2000" dirty="0"/>
              <a:t>Transcom sends the Air Force a listing of paid invoices for the cost of the HHG shipment.</a:t>
            </a:r>
          </a:p>
          <a:p>
            <a:pPr>
              <a:buSzPct val="80000"/>
            </a:pPr>
            <a:r>
              <a:rPr lang="en-US" sz="2000" dirty="0"/>
              <a:t>Travel Pay Processing Ellsworth then computes the tax liability for the total cost of the HHG Shipment.  </a:t>
            </a:r>
          </a:p>
          <a:p>
            <a:pPr>
              <a:buSzPct val="80000"/>
            </a:pPr>
            <a:r>
              <a:rPr lang="en-US" sz="2000" dirty="0"/>
              <a:t>Once Travel Pay Processing Ellsworth establishes the debt in RTS for the taxes.</a:t>
            </a:r>
          </a:p>
          <a:p>
            <a:pPr lvl="1">
              <a:buSzPct val="80000"/>
            </a:pPr>
            <a:r>
              <a:rPr lang="en-US" sz="1800" dirty="0">
                <a:solidFill>
                  <a:schemeClr val="tx1"/>
                </a:solidFill>
              </a:rPr>
              <a:t>Debt notification will be physically mailed to the employee, using the address on file from the most recent PDT 1351-2 provided to TPPE.</a:t>
            </a:r>
          </a:p>
          <a:p>
            <a:pPr lvl="1">
              <a:buSzPct val="80000"/>
            </a:pPr>
            <a:r>
              <a:rPr lang="en-US" sz="1800" dirty="0">
                <a:solidFill>
                  <a:schemeClr val="tx1"/>
                </a:solidFill>
              </a:rPr>
              <a:t>A copy of the Transcom list of vender charges is provided to support the tax debt.</a:t>
            </a:r>
          </a:p>
          <a:p>
            <a:pPr lvl="1">
              <a:buSzPct val="80000"/>
            </a:pPr>
            <a:r>
              <a:rPr lang="en-US" sz="1800" dirty="0">
                <a:solidFill>
                  <a:schemeClr val="tx1"/>
                </a:solidFill>
              </a:rPr>
              <a:t>A copy of the TJCA pamphlet is also provided to explain the process to the employee.</a:t>
            </a:r>
            <a:endParaRPr lang="en-US" sz="1800" b="1" dirty="0">
              <a:solidFill>
                <a:schemeClr val="tx1"/>
              </a:solidFill>
            </a:endParaRPr>
          </a:p>
          <a:p>
            <a:pPr lvl="1">
              <a:buSzPct val="80000"/>
            </a:pPr>
            <a:r>
              <a:rPr lang="en-US" sz="1800" dirty="0">
                <a:solidFill>
                  <a:schemeClr val="tx1"/>
                </a:solidFill>
              </a:rPr>
              <a:t>Employee has the option of paying the debt in full or establishing a repayment plan.</a:t>
            </a:r>
          </a:p>
          <a:p>
            <a:pPr marL="563881" lvl="1" indent="0">
              <a:buSzPct val="80000"/>
              <a:buNone/>
            </a:pPr>
            <a:endParaRPr lang="en-US" b="1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i="1" dirty="0"/>
              <a:t>Tax Debt on Gov Household Goods Shipment</a:t>
            </a:r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68100" y="6686550"/>
            <a:ext cx="723899" cy="171450"/>
          </a:xfrm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  <a:tabLst/>
              <a:defRPr/>
            </a:pPr>
            <a:fld id="{077F2A38-994B-4952-932E-765D339463EA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000"/>
                <a:buFont typeface="Arial"/>
                <a:buNone/>
                <a:tabLst/>
                <a:defRPr/>
              </a:pPr>
              <a:t>7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2712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82240"/>
            <a:ext cx="11657237" cy="5504310"/>
          </a:xfrm>
        </p:spPr>
        <p:txBody>
          <a:bodyPr numCol="2" anchor="t" anchorCtr="0"/>
          <a:lstStyle/>
          <a:p>
            <a:pPr>
              <a:buSzPct val="80000"/>
            </a:pPr>
            <a:r>
              <a:rPr lang="en-US" sz="2000" dirty="0"/>
              <a:t>In this example the employee was charged and total of </a:t>
            </a:r>
            <a:r>
              <a:rPr lang="en-US" sz="2000" dirty="0">
                <a:solidFill>
                  <a:srgbClr val="FF0000"/>
                </a:solidFill>
              </a:rPr>
              <a:t>$12,956.13 </a:t>
            </a:r>
            <a:r>
              <a:rPr lang="en-US" sz="2000" dirty="0"/>
              <a:t>for their Gov HHG shipment.</a:t>
            </a:r>
          </a:p>
          <a:p>
            <a:pPr>
              <a:buSzPct val="80000"/>
            </a:pPr>
            <a:r>
              <a:rPr lang="en-US" sz="2000" dirty="0"/>
              <a:t>FITW 22%  </a:t>
            </a:r>
          </a:p>
          <a:p>
            <a:pPr>
              <a:buSzPct val="80000"/>
            </a:pPr>
            <a:r>
              <a:rPr lang="en-US" sz="2000" dirty="0"/>
              <a:t>FICA 7.65%</a:t>
            </a:r>
          </a:p>
          <a:p>
            <a:pPr lvl="1">
              <a:buSzPct val="80000"/>
            </a:pPr>
            <a:r>
              <a:rPr lang="en-US" sz="1800" b="1" dirty="0"/>
              <a:t>Social Security 6.2%</a:t>
            </a:r>
          </a:p>
          <a:p>
            <a:pPr lvl="1">
              <a:buSzPct val="80000"/>
            </a:pPr>
            <a:r>
              <a:rPr lang="en-US" sz="1800" b="1" dirty="0"/>
              <a:t>Medicare 1.45%</a:t>
            </a:r>
          </a:p>
          <a:p>
            <a:pPr>
              <a:buSzPct val="80000"/>
            </a:pPr>
            <a:r>
              <a:rPr lang="en-US" sz="2200" dirty="0"/>
              <a:t>Total taxable amount 29.65%</a:t>
            </a:r>
          </a:p>
          <a:p>
            <a:pPr lvl="1">
              <a:buSzPct val="80000"/>
            </a:pPr>
            <a:r>
              <a:rPr lang="en-US" sz="2000" dirty="0"/>
              <a:t>$12,956.13 x 22% = $2,850.35</a:t>
            </a:r>
          </a:p>
          <a:p>
            <a:pPr lvl="1">
              <a:buSzPct val="80000"/>
            </a:pPr>
            <a:r>
              <a:rPr lang="en-US" sz="2000" dirty="0"/>
              <a:t>$12,956.13 x 6.2% = $803.28</a:t>
            </a:r>
          </a:p>
          <a:p>
            <a:pPr lvl="1">
              <a:buSzPct val="80000"/>
            </a:pPr>
            <a:r>
              <a:rPr lang="en-US" sz="2000" dirty="0"/>
              <a:t>$12,956.13 x 1.45% = $187.86</a:t>
            </a:r>
          </a:p>
          <a:p>
            <a:pPr lvl="1">
              <a:buSzPct val="80000"/>
            </a:pPr>
            <a:r>
              <a:rPr lang="en-US" sz="2000" dirty="0">
                <a:solidFill>
                  <a:srgbClr val="FF0000"/>
                </a:solidFill>
              </a:rPr>
              <a:t>Total tax = $3,841.49</a:t>
            </a:r>
          </a:p>
          <a:p>
            <a:pPr lvl="1">
              <a:buSzPct val="80000"/>
            </a:pPr>
            <a:endParaRPr lang="en-US" sz="2000" dirty="0">
              <a:solidFill>
                <a:srgbClr val="FF0000"/>
              </a:solidFill>
            </a:endParaRPr>
          </a:p>
          <a:p>
            <a:pPr lvl="1">
              <a:buSzPct val="80000"/>
            </a:pPr>
            <a:endParaRPr lang="en-US" sz="2000" dirty="0"/>
          </a:p>
          <a:p>
            <a:pPr lvl="1">
              <a:buSzPct val="80000"/>
            </a:pPr>
            <a:r>
              <a:rPr lang="en-US" sz="2000" dirty="0"/>
              <a:t>Copy of the Transcom Invoice</a:t>
            </a:r>
          </a:p>
          <a:p>
            <a:pPr marL="563881" lvl="1" indent="0">
              <a:buSzPct val="80000"/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Tax</a:t>
            </a:r>
            <a:r>
              <a:rPr lang="en-US" sz="2800" dirty="0"/>
              <a:t> </a:t>
            </a:r>
            <a:r>
              <a:rPr lang="en-US" dirty="0"/>
              <a:t>Debt Examples</a:t>
            </a:r>
            <a:endParaRPr lang="en-US" i="1" dirty="0"/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68100" y="6686550"/>
            <a:ext cx="723899" cy="171450"/>
          </a:xfrm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  <a:tabLst/>
              <a:defRPr/>
            </a:pPr>
            <a:fld id="{077F2A38-994B-4952-932E-765D339463EA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000"/>
                <a:buFont typeface="Arial"/>
                <a:buNone/>
                <a:tabLst/>
                <a:defRPr/>
              </a:pPr>
              <a:t>8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50FD7D-4B7A-76EF-E784-CC62E9F5A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045" y="2522127"/>
            <a:ext cx="6384192" cy="181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16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82240"/>
            <a:ext cx="11657237" cy="5504310"/>
          </a:xfrm>
        </p:spPr>
        <p:txBody>
          <a:bodyPr numCol="2" anchor="t" anchorCtr="0"/>
          <a:lstStyle/>
          <a:p>
            <a:pPr>
              <a:buSzPct val="80000"/>
            </a:pPr>
            <a:r>
              <a:rPr lang="en-US" sz="2000" dirty="0"/>
              <a:t>How it looks on the RTS Payment Summary</a:t>
            </a:r>
            <a:endParaRPr lang="en-US" sz="2000" dirty="0">
              <a:solidFill>
                <a:srgbClr val="FF0000"/>
              </a:solidFill>
            </a:endParaRPr>
          </a:p>
          <a:p>
            <a:pPr marL="457200" lvl="1" indent="-370840">
              <a:spcBef>
                <a:spcPts val="1400"/>
              </a:spcBef>
              <a:buSzPct val="80000"/>
            </a:pPr>
            <a:r>
              <a:rPr lang="en-US" sz="2000" b="1" dirty="0"/>
              <a:t>Total HHG shipment cost $12,956.13</a:t>
            </a:r>
          </a:p>
          <a:p>
            <a:pPr marL="457200" lvl="1" indent="-370840">
              <a:spcBef>
                <a:spcPts val="1400"/>
              </a:spcBef>
              <a:buSzPct val="80000"/>
            </a:pPr>
            <a:r>
              <a:rPr lang="en-US" sz="2000" dirty="0"/>
              <a:t>No WTA was elected</a:t>
            </a:r>
          </a:p>
          <a:p>
            <a:pPr marL="457200" lvl="1" indent="-370840">
              <a:spcBef>
                <a:spcPts val="1400"/>
              </a:spcBef>
              <a:buSzPct val="80000"/>
            </a:pPr>
            <a:r>
              <a:rPr lang="en-US" sz="2000" b="1" dirty="0"/>
              <a:t>Total taxable income $12,956.13</a:t>
            </a:r>
          </a:p>
          <a:p>
            <a:pPr marL="457200" lvl="1" indent="-370840">
              <a:spcBef>
                <a:spcPts val="1400"/>
              </a:spcBef>
              <a:buSzPct val="80000"/>
            </a:pPr>
            <a:r>
              <a:rPr lang="en-US" sz="2000" dirty="0"/>
              <a:t>Debt “Due US” $3,841.49</a:t>
            </a:r>
            <a:endParaRPr lang="en-US" sz="2000" b="1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Tax Debt Examples</a:t>
            </a:r>
            <a:endParaRPr lang="en-US" i="1" dirty="0"/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68100" y="6686550"/>
            <a:ext cx="723899" cy="171450"/>
          </a:xfrm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000"/>
              <a:buFont typeface="Arial"/>
              <a:buNone/>
              <a:tabLst/>
              <a:defRPr/>
            </a:pPr>
            <a:fld id="{077F2A38-994B-4952-932E-765D339463EA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000"/>
                <a:buFont typeface="Arial"/>
                <a:buNone/>
                <a:tabLst/>
                <a:defRPr/>
              </a:pPr>
              <a:t>9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432A72-4F3F-9D1B-7AC3-8FBB0B52A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831" y="1182240"/>
            <a:ext cx="4716176" cy="508793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351811F-E3EF-D7FF-A9EB-F0A68D525AE8}"/>
              </a:ext>
            </a:extLst>
          </p:cNvPr>
          <p:cNvCxnSpPr/>
          <p:nvPr/>
        </p:nvCxnSpPr>
        <p:spPr>
          <a:xfrm flipH="1">
            <a:off x="9680510" y="2153519"/>
            <a:ext cx="47586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AE45DFB-1BED-D26D-93ED-4E30BAD334F5}"/>
              </a:ext>
            </a:extLst>
          </p:cNvPr>
          <p:cNvCxnSpPr/>
          <p:nvPr/>
        </p:nvCxnSpPr>
        <p:spPr>
          <a:xfrm flipH="1">
            <a:off x="10156370" y="2489974"/>
            <a:ext cx="47586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59A1401-8D19-C66C-CE35-D02F8629497B}"/>
              </a:ext>
            </a:extLst>
          </p:cNvPr>
          <p:cNvCxnSpPr/>
          <p:nvPr/>
        </p:nvCxnSpPr>
        <p:spPr>
          <a:xfrm flipH="1">
            <a:off x="10156371" y="6081984"/>
            <a:ext cx="47586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04472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28F93F5A855D4D8C7BEB40495E9488" ma:contentTypeVersion="4" ma:contentTypeDescription="Create a new document." ma:contentTypeScope="" ma:versionID="66a2fe569ab106fb9dc1cbb84b09b072">
  <xsd:schema xmlns:xsd="http://www.w3.org/2001/XMLSchema" xmlns:xs="http://www.w3.org/2001/XMLSchema" xmlns:p="http://schemas.microsoft.com/office/2006/metadata/properties" xmlns:ns2="df805667-4388-48fc-a547-ebd2f84e5ec3" xmlns:ns3="d76fb047-80bb-41b3-b372-f7241837f83c" targetNamespace="http://schemas.microsoft.com/office/2006/metadata/properties" ma:root="true" ma:fieldsID="2fa6420ba816bcd664cd9da137d10f8d" ns2:_="" ns3:_="">
    <xsd:import namespace="df805667-4388-48fc-a547-ebd2f84e5ec3"/>
    <xsd:import namespace="d76fb047-80bb-41b3-b372-f7241837f8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05667-4388-48fc-a547-ebd2f84e5e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6fb047-80bb-41b3-b372-f7241837f83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76fb047-80bb-41b3-b372-f7241837f83c">
      <UserInfo>
        <DisplayName>DE GAFFERELLY, ZOEN E A1C USAF USAFA USAFA FM/FMF</DisplayName>
        <AccountId>2028</AccountId>
        <AccountType/>
      </UserInfo>
      <UserInfo>
        <DisplayName>MEOLA, JILLIANA N SrA AMC 60 CPTS/FMF</DisplayName>
        <AccountId>2180</AccountId>
        <AccountType/>
      </UserInfo>
      <UserInfo>
        <DisplayName>WANG, ZHE SrA USAF AMC 60 CPTS/FMF</DisplayName>
        <AccountId>5750</AccountId>
        <AccountType/>
      </UserInfo>
      <UserInfo>
        <DisplayName>HASELDEN, KELLEY L GS-07 USAF AMC 628 CPTS/FOF</DisplayName>
        <AccountId>1059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0220285-3D8D-42CC-83E0-64169DFE8A93}">
  <ds:schemaRefs>
    <ds:schemaRef ds:uri="d76fb047-80bb-41b3-b372-f7241837f83c"/>
    <ds:schemaRef ds:uri="df805667-4388-48fc-a547-ebd2f84e5ec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A387DF3-6D64-4E90-A7CA-F58F0CE92F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1898A5-46A5-4BD0-84E3-7938E2DDC44D}">
  <ds:schemaRefs>
    <ds:schemaRef ds:uri="d76fb047-80bb-41b3-b372-f7241837f83c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2405</TotalTime>
  <Words>1029</Words>
  <Application>Microsoft Office PowerPoint</Application>
  <PresentationFormat>Widescreen</PresentationFormat>
  <Paragraphs>123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Noto Sans Symbols</vt:lpstr>
      <vt:lpstr>Tahoma</vt:lpstr>
      <vt:lpstr>Wingdings</vt:lpstr>
      <vt:lpstr>blank</vt:lpstr>
      <vt:lpstr>PowerPoint Presentation</vt:lpstr>
      <vt:lpstr>Purpose</vt:lpstr>
      <vt:lpstr>Overview</vt:lpstr>
      <vt:lpstr>What is the TCJA?</vt:lpstr>
      <vt:lpstr>Tax Changes</vt:lpstr>
      <vt:lpstr>Mandatory Tax Calculation</vt:lpstr>
      <vt:lpstr>Tax Debt on Gov Household Goods Shipment</vt:lpstr>
      <vt:lpstr>Tax Debt Examples</vt:lpstr>
      <vt:lpstr>Tax Debt Examples</vt:lpstr>
      <vt:lpstr>Withholding Tax Allowance (WTA)</vt:lpstr>
      <vt:lpstr>Example of impact of WTA</vt:lpstr>
      <vt:lpstr>Example of impact of WTA</vt:lpstr>
      <vt:lpstr>Things to Remember</vt:lpstr>
      <vt:lpstr>Air Force Public Affairs Release</vt:lpstr>
      <vt:lpstr>AF PA Release FAQs</vt:lpstr>
      <vt:lpstr>Questions?</vt:lpstr>
      <vt:lpstr>PowerPoint Presentation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VAUGHN, MELISSA K GS-11 USAF AFMC AFFSC/RMFK</dc:creator>
  <cp:lastModifiedBy>DEBORAH</cp:lastModifiedBy>
  <cp:revision>149</cp:revision>
  <cp:lastPrinted>2021-01-21T16:44:03Z</cp:lastPrinted>
  <dcterms:created xsi:type="dcterms:W3CDTF">2021-01-20T18:06:04Z</dcterms:created>
  <dcterms:modified xsi:type="dcterms:W3CDTF">2024-06-10T15:40:46Z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0x0101008B28F93F5A855D4D8C7BEB40495E9488</vt:lpwstr>
  </property>
</Properties>
</file>